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9AA0A6"/>
          </p15:clr>
        </p15:guide>
        <p15:guide id="2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81EB69-5209-4475-9BCB-4888A1B6BBB9}">
  <a:tblStyle styleId="{1F81EB69-5209-4475-9BCB-4888A1B6BB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9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d9489f9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d9489f91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d8c6df02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d8c6df02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d8c6df02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d8c6df02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d8c6df02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d8c6df02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d8c6df02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d8c6df02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8c6df02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d8c6df029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d8c6df029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d8c6df029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0000" y="900675"/>
            <a:ext cx="6840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" sz="3022" b="1">
                <a:latin typeface="Montserrat"/>
                <a:ea typeface="Montserrat"/>
                <a:cs typeface="Montserrat"/>
                <a:sym typeface="Montserrat"/>
              </a:rPr>
              <a:t>Коммерческое предложение</a:t>
            </a:r>
            <a:endParaRPr sz="3022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15593" r="12313"/>
          <a:stretch/>
        </p:blipFill>
        <p:spPr>
          <a:xfrm>
            <a:off x="0" y="2187600"/>
            <a:ext cx="7560003" cy="786497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6625" y="1674738"/>
            <a:ext cx="64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БЕСПРОВОДНОЙ УМНЫЙ ДОМ HiTE PRO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3-комнатной квартире 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на стадии ремонта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275" y="10165675"/>
            <a:ext cx="1441724" cy="1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12375" y="10052575"/>
            <a:ext cx="12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hite-pro.ru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859075" y="1800613"/>
            <a:ext cx="3353100" cy="16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Вставляется в обычную розетку и подключается к интернету через Wi-Fi, Ethernet-кабель или USB-модем.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Принимает сигнал от мобильного приложения и голосовых помощников и управляет подключенными блоками.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физическому серверу система работает быстро и стабильно даже без интернета.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859075" y="1019413"/>
            <a:ext cx="33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latin typeface="Montserrat SemiBold"/>
                <a:ea typeface="Montserrat SemiBold"/>
                <a:cs typeface="Montserrat SemiBold"/>
                <a:sym typeface="Montserrat SemiBold"/>
              </a:rPr>
              <a:t>HiTE PRO Gateway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48475" y="360000"/>
            <a:ext cx="6963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latin typeface="Montserrat"/>
                <a:ea typeface="Montserrat"/>
                <a:cs typeface="Montserrat"/>
                <a:sym typeface="Montserrat"/>
              </a:rPr>
              <a:t>Сервер умного дома</a:t>
            </a:r>
            <a:endParaRPr sz="2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l="22568" t="21593" r="22573" b="3712"/>
          <a:stretch/>
        </p:blipFill>
        <p:spPr>
          <a:xfrm>
            <a:off x="360000" y="1095626"/>
            <a:ext cx="3237550" cy="29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4515" t="42838" r="13376" b="41794"/>
          <a:stretch/>
        </p:blipFill>
        <p:spPr>
          <a:xfrm>
            <a:off x="3930500" y="3607275"/>
            <a:ext cx="2309724" cy="4922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760700" y="6383550"/>
            <a:ext cx="2526000" cy="4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Сервер получает команды от мобильного приложения и голосовых помощников и отправляет их на блок управления (радиореле).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управления выполняет эти команды: включает/выключает свет, открывает  шторы, ворота и т.д.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Сервер также собирает информацию с датчиков, отображает ее в приложении и рассылает через PUSH-уведомления, email, SMS.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сервере настраиваются  автоматические сценарии, запускаемые по событию, расписанию или нажатию. Через интеграции можно  взаимодействовать  с умными устройствами других производителей.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l="2198" r="1397"/>
          <a:stretch/>
        </p:blipFill>
        <p:spPr>
          <a:xfrm>
            <a:off x="312375" y="6549900"/>
            <a:ext cx="4161724" cy="37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48463" y="4395825"/>
            <a:ext cx="3546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Чем можно управлять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12375" y="5369709"/>
            <a:ext cx="104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Освещение</a:t>
            </a:r>
            <a:endParaRPr sz="900"/>
          </a:p>
        </p:txBody>
      </p:sp>
      <p:sp>
        <p:nvSpPr>
          <p:cNvPr id="72" name="Google Shape;72;p14"/>
          <p:cNvSpPr txBox="1"/>
          <p:nvPr/>
        </p:nvSpPr>
        <p:spPr>
          <a:xfrm>
            <a:off x="2743349" y="5352805"/>
            <a:ext cx="182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Ворота, электрокарнизы </a:t>
            </a:r>
            <a:endParaRPr sz="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рольставни</a:t>
            </a:r>
            <a:endParaRPr sz="900"/>
          </a:p>
        </p:txBody>
      </p:sp>
      <p:sp>
        <p:nvSpPr>
          <p:cNvPr id="73" name="Google Shape;73;p14"/>
          <p:cNvSpPr txBox="1"/>
          <p:nvPr/>
        </p:nvSpPr>
        <p:spPr>
          <a:xfrm>
            <a:off x="5390904" y="5343047"/>
            <a:ext cx="1821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Бытовые </a:t>
            </a:r>
            <a:endParaRPr sz="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электроприборы</a:t>
            </a:r>
            <a:endParaRPr sz="900"/>
          </a:p>
        </p:txBody>
      </p:sp>
      <p:sp>
        <p:nvSpPr>
          <p:cNvPr id="74" name="Google Shape;74;p14"/>
          <p:cNvSpPr txBox="1"/>
          <p:nvPr/>
        </p:nvSpPr>
        <p:spPr>
          <a:xfrm>
            <a:off x="4438717" y="5369691"/>
            <a:ext cx="129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Умная техника</a:t>
            </a:r>
            <a:endParaRPr sz="900"/>
          </a:p>
        </p:txBody>
      </p:sp>
      <p:sp>
        <p:nvSpPr>
          <p:cNvPr id="75" name="Google Shape;75;p14"/>
          <p:cNvSpPr txBox="1"/>
          <p:nvPr/>
        </p:nvSpPr>
        <p:spPr>
          <a:xfrm>
            <a:off x="1312974" y="5369709"/>
            <a:ext cx="1573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Защита от протечек</a:t>
            </a:r>
            <a:endParaRPr sz="900"/>
          </a:p>
        </p:txBody>
      </p:sp>
      <p:sp>
        <p:nvSpPr>
          <p:cNvPr id="76" name="Google Shape;76;p14"/>
          <p:cNvSpPr/>
          <p:nvPr/>
        </p:nvSpPr>
        <p:spPr>
          <a:xfrm>
            <a:off x="670548" y="4901475"/>
            <a:ext cx="394500" cy="394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1902474" y="4905375"/>
            <a:ext cx="394500" cy="394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3456738" y="4896925"/>
            <a:ext cx="394500" cy="394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4888124" y="4877849"/>
            <a:ext cx="394500" cy="394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6104296" y="4877838"/>
            <a:ext cx="394500" cy="394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2865" y="4945727"/>
            <a:ext cx="313946" cy="3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2024" y="4962228"/>
            <a:ext cx="264125" cy="26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9551" y="4943128"/>
            <a:ext cx="264125" cy="26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925" y="4941884"/>
            <a:ext cx="313946" cy="31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8502" y="4918249"/>
            <a:ext cx="313946" cy="3139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205313" y="6004300"/>
            <a:ext cx="3546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Как это работает?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859075" y="1387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9 980 ₽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5"/>
          <p:cNvGraphicFramePr/>
          <p:nvPr/>
        </p:nvGraphicFramePr>
        <p:xfrm>
          <a:off x="360000" y="8054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{1F81EB69-5209-4475-9BCB-4888A1B6BBB9}</a:tableStyleId>
              </a:tblPr>
              <a:tblGrid>
                <a:gridCol w="348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Товар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Цена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Кол-во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Сумма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 управления Relay-4M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8 380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16 760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 управления Relay-4S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7 580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7 580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Клавишные </a:t>
                      </a:r>
                      <a:r>
                        <a:rPr lang="ru" sz="9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или </a:t>
                      </a: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сенсорные выключатели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1 380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11 040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 управления Relay-DIM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3 180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3 180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 управления Relay-LED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3 180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3 180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 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41 740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067350" y="1381900"/>
            <a:ext cx="16428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Мастер-блок управления 4 линиями освещения для установки в электрощит.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Принимает сигнал от передатчиков и замыкает или размыкает электрическую цепь.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248475" y="360000"/>
            <a:ext cx="69636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latin typeface="Montserrat"/>
                <a:ea typeface="Montserrat"/>
                <a:cs typeface="Montserrat"/>
                <a:sym typeface="Montserrat"/>
              </a:rPr>
              <a:t>Беспроводное управление освещением</a:t>
            </a:r>
            <a:endParaRPr sz="2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067225" y="1095625"/>
            <a:ext cx="158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Montserrat SemiBold"/>
                <a:ea typeface="Montserrat SemiBold"/>
                <a:cs typeface="Montserrat SemiBold"/>
                <a:sym typeface="Montserrat SemiBold"/>
              </a:rPr>
              <a:t>Relay-4M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656175" y="1381875"/>
            <a:ext cx="16551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Ведомый блок управления 4 линиями освещения для установки в электрощит.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Подключается к мастер-блоку Relay-4M и служит для увеличения кол-ва линий управления.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656050" y="1095588"/>
            <a:ext cx="158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Montserrat SemiBold"/>
                <a:ea typeface="Montserrat SemiBold"/>
                <a:cs typeface="Montserrat SemiBold"/>
                <a:sym typeface="Montserrat SemiBold"/>
              </a:rPr>
              <a:t>Relay-4S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2067425" y="3326400"/>
            <a:ext cx="17823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Беспроводные передатчики, отправляющие при нажатии сигнал на блок управления.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Совместимы с рамками Legrand Etika, Valena Allure и Valena Life.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067300" y="2926200"/>
            <a:ext cx="16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Montserrat SemiBold"/>
                <a:ea typeface="Montserrat SemiBold"/>
                <a:cs typeface="Montserrat SemiBold"/>
                <a:sym typeface="Montserrat SemiBold"/>
              </a:rPr>
              <a:t>Клавишные 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Montserrat SemiBold"/>
                <a:ea typeface="Montserrat SemiBold"/>
                <a:cs typeface="Montserrat SemiBold"/>
                <a:sym typeface="Montserrat SemiBold"/>
              </a:rPr>
              <a:t>выключатели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5656100" y="3326450"/>
            <a:ext cx="18210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Беспроводные передатчики, отправляющие при нажатии сигнал на блок управления.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 разных цветов, ультратонкий дизайн из закаленного стекла.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655975" y="2926175"/>
            <a:ext cx="165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Сенсорные </a:t>
            </a:r>
            <a:endParaRPr sz="1000" i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выключатели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2067400" y="5043025"/>
            <a:ext cx="1584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управления 1 линией освещения  с функцией диммирования.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Устанавливается перед светильниками на 220В.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067275" y="4756750"/>
            <a:ext cx="158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Montserrat SemiBold"/>
                <a:ea typeface="Montserrat SemiBold"/>
                <a:cs typeface="Montserrat SemiBold"/>
                <a:sym typeface="Montserrat SemiBold"/>
              </a:rPr>
              <a:t>Relay-DIM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656125" y="5043000"/>
            <a:ext cx="16551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управления 1 линией освещения с функцией диммирования.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Устанавливается перед светодиодной лентой на 12/24 В.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656000" y="4756713"/>
            <a:ext cx="158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Montserrat SemiBold"/>
                <a:ea typeface="Montserrat SemiBold"/>
                <a:cs typeface="Montserrat SemiBold"/>
                <a:sym typeface="Montserrat SemiBold"/>
              </a:rPr>
              <a:t>Relay-</a:t>
            </a:r>
            <a:r>
              <a:rPr lang="ru" sz="1000" i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LED</a:t>
            </a:r>
            <a:endParaRPr sz="10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l="23813" t="14023" r="24089" b="7808"/>
          <a:stretch/>
        </p:blipFill>
        <p:spPr>
          <a:xfrm>
            <a:off x="359825" y="1095625"/>
            <a:ext cx="1509601" cy="15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l="23339" t="12522" r="23339" b="7465"/>
          <a:stretch/>
        </p:blipFill>
        <p:spPr>
          <a:xfrm>
            <a:off x="3951775" y="1095625"/>
            <a:ext cx="1509627" cy="15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l="18421" r="14929"/>
          <a:stretch/>
        </p:blipFill>
        <p:spPr>
          <a:xfrm>
            <a:off x="359975" y="2926175"/>
            <a:ext cx="1509627" cy="15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6">
            <a:alphaModFix/>
          </a:blip>
          <a:srcRect l="16675" r="16675"/>
          <a:stretch/>
        </p:blipFill>
        <p:spPr>
          <a:xfrm>
            <a:off x="3951850" y="2926200"/>
            <a:ext cx="1509601" cy="15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l="24015" t="13964" r="24015" b="8062"/>
          <a:stretch/>
        </p:blipFill>
        <p:spPr>
          <a:xfrm>
            <a:off x="359825" y="4756725"/>
            <a:ext cx="1509601" cy="15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7">
            <a:alphaModFix/>
          </a:blip>
          <a:srcRect l="24015" t="13964" r="24015" b="8062"/>
          <a:stretch/>
        </p:blipFill>
        <p:spPr>
          <a:xfrm>
            <a:off x="3951788" y="4756750"/>
            <a:ext cx="1509601" cy="15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254475" y="6525800"/>
            <a:ext cx="695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Задача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Управлять освещением с помощью беспроводных выключателей, голосом, из приложения. Параметры проекта: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60000" y="7166450"/>
            <a:ext cx="6069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❖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 групп света (вкл/выкл) и 1 группа с регулировкой яркости (диммированием);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❖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светодиодная лента с регулировкой яркости (диммированием);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❖"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дополнительных проходными выключателями в спальне рядом с кроватью.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l="13082" t="25262" r="18131" b="21169"/>
          <a:stretch/>
        </p:blipFill>
        <p:spPr>
          <a:xfrm>
            <a:off x="351525" y="1095625"/>
            <a:ext cx="3258901" cy="1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l="14003" t="25952" r="13996" b="18031"/>
          <a:stretch/>
        </p:blipFill>
        <p:spPr>
          <a:xfrm>
            <a:off x="3779988" y="3181988"/>
            <a:ext cx="3258900" cy="1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360013" y="3826378"/>
            <a:ext cx="3258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управления электроприводами. Устанавливается перед приводом электрокарниза и управляет им по команде от передатчиков или сервера умного дома.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991225" y="3463325"/>
            <a:ext cx="16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latin typeface="Montserrat SemiBold"/>
                <a:ea typeface="Montserrat SemiBold"/>
                <a:cs typeface="Montserrat SemiBold"/>
                <a:sym typeface="Montserrat SemiBold"/>
              </a:rPr>
              <a:t>Relay-DRIVE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48475" y="360000"/>
            <a:ext cx="69636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>
                <a:latin typeface="Montserrat"/>
                <a:ea typeface="Montserrat"/>
                <a:cs typeface="Montserrat"/>
                <a:sym typeface="Montserrat"/>
              </a:rPr>
              <a:t>Управление шторами и жалюзи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48475" y="5338800"/>
            <a:ext cx="69636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Задача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Управлять 3-мя раздвижными и 1-ми рулонными шторами с помощью беспроводных выключателей, через мобильное приложение и голосом. Настроить автоматическое открытие штор в спальне с восходом солнца (но не ранее 7:00)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3850126" y="1736940"/>
            <a:ext cx="32589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движущего элемента используется зубчатый ремень, поэтому движение штор бесшумно. В продаже есть модели брендов Somfy и Novo.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3850127" y="1352813"/>
            <a:ext cx="188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latin typeface="Montserrat SemiBold"/>
                <a:ea typeface="Montserrat SemiBold"/>
                <a:cs typeface="Montserrat SemiBold"/>
                <a:sym typeface="Montserrat SemiBold"/>
              </a:rPr>
              <a:t>Электрокарниз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26" name="Google Shape;126;p16"/>
          <p:cNvGraphicFramePr/>
          <p:nvPr/>
        </p:nvGraphicFramePr>
        <p:xfrm>
          <a:off x="355775" y="6517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{1F81EB69-5209-4475-9BCB-4888A1B6BBB9}</a:tableStyleId>
              </a:tblPr>
              <a:tblGrid>
                <a:gridCol w="349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Товар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Цена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Кол-во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Сумма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 управления Relay-DRIVE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Клавишные </a:t>
                      </a:r>
                      <a:r>
                        <a:rPr lang="ru" sz="9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или </a:t>
                      </a: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сенсорные выключатели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1 380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5 520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Раздвижной карниз с электроприводом NOVO N21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17 000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51 000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Электрокарниз для рулонных штор NOVO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19 108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19 108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 </a:t>
                      </a:r>
                      <a:endParaRPr sz="10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79 408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7"/>
          <p:cNvGraphicFramePr/>
          <p:nvPr/>
        </p:nvGraphicFramePr>
        <p:xfrm>
          <a:off x="360025" y="8152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{1F81EB69-5209-4475-9BCB-4888A1B6BBB9}</a:tableStyleId>
              </a:tblPr>
              <a:tblGrid>
                <a:gridCol w="348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Товар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Цена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Кол-во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Сумма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Датчик протечки Smart Water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2 540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7 620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 управления Relay-DRIVE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7 560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Шаровой кран с электроприводом MK 220В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5 410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10 820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26 000 ₽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l="2371" t="12914" r="2371" b="12907"/>
          <a:stretch/>
        </p:blipFill>
        <p:spPr>
          <a:xfrm>
            <a:off x="359825" y="5197250"/>
            <a:ext cx="3258901" cy="1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l="14003" t="25952" r="13996" b="18031"/>
          <a:stretch/>
        </p:blipFill>
        <p:spPr>
          <a:xfrm>
            <a:off x="3962625" y="3121750"/>
            <a:ext cx="3258900" cy="1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l="10304" t="26576" r="10311" b="11676"/>
          <a:stretch/>
        </p:blipFill>
        <p:spPr>
          <a:xfrm>
            <a:off x="359825" y="1086625"/>
            <a:ext cx="3258900" cy="1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3859075" y="1830000"/>
            <a:ext cx="3351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Датчик протечки воды.  В случае протечки передает сигнал блоку управления.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859075" y="1429800"/>
            <a:ext cx="17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latin typeface="Montserrat SemiBold"/>
                <a:ea typeface="Montserrat SemiBold"/>
                <a:cs typeface="Montserrat SemiBold"/>
                <a:sym typeface="Montserrat SemiBold"/>
              </a:rPr>
              <a:t>Smart Water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48475" y="360000"/>
            <a:ext cx="69636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latin typeface="Montserrat"/>
                <a:ea typeface="Montserrat"/>
                <a:cs typeface="Montserrat"/>
                <a:sym typeface="Montserrat"/>
              </a:rPr>
              <a:t>Контроль протечек</a:t>
            </a:r>
            <a:endParaRPr sz="2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48475" y="7100375"/>
            <a:ext cx="694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Задача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Автоматически перекрыть подачу воды и отправить уведомление на телефон в случае обнаружения протечки. Датчики протечки установить в 3 местах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359975" y="3773125"/>
            <a:ext cx="33171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управления электроприводом. Устанавливается перед приводом шарового крана и дает команду на перекрытие при получении сигнала от датчика.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034301" y="3321850"/>
            <a:ext cx="16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i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Relay-DRIVE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3862975" y="6020900"/>
            <a:ext cx="32043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Шаровой кран Neptun с электроприводом для блокировки водоснабжения.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859078" y="5620700"/>
            <a:ext cx="196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Шаровой кран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18"/>
          <p:cNvGraphicFramePr/>
          <p:nvPr/>
        </p:nvGraphicFramePr>
        <p:xfrm>
          <a:off x="360025" y="37740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{1F81EB69-5209-4475-9BCB-4888A1B6BBB9}</a:tableStyleId>
              </a:tblPr>
              <a:tblGrid>
                <a:gridCol w="348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Товар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Цена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Кол-во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Сумма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Smart Socket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4 470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4 470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Итого: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4 470 ₽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94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8" name="Google Shape;148;p18"/>
          <p:cNvGraphicFramePr/>
          <p:nvPr/>
        </p:nvGraphicFramePr>
        <p:xfrm>
          <a:off x="360025" y="85066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{1F81EB69-5209-4475-9BCB-4888A1B6BBB9}</a:tableStyleId>
              </a:tblPr>
              <a:tblGrid>
                <a:gridCol w="545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Товар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6949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Цена</a:t>
                      </a:r>
                      <a:endParaRPr sz="900">
                        <a:solidFill>
                          <a:srgbClr val="00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Датчик наличия сетевого напряжения Smart Power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2 080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Датчик закрытия дверей Smart Checker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1 640₽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Датчик температуры и влажности Smart Air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2 540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Датчик движения Smart Motion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2 540 ₽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l="21234" t="19497" r="23653"/>
          <a:stretch/>
        </p:blipFill>
        <p:spPr>
          <a:xfrm>
            <a:off x="3912700" y="5750675"/>
            <a:ext cx="1509601" cy="146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l="24015" t="16031" r="24015" b="8061"/>
          <a:stretch/>
        </p:blipFill>
        <p:spPr>
          <a:xfrm>
            <a:off x="5698025" y="5750675"/>
            <a:ext cx="1509601" cy="14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5594875" y="7701100"/>
            <a:ext cx="16170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Делает любой проводной выключатель беспроводным.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5594725" y="7260300"/>
            <a:ext cx="161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Радиомодуль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859075" y="1740025"/>
            <a:ext cx="3341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Умная розетка. Устанавливается в обычную розетку. Принимает сигнал от передатчиков и включает / выключает питание, подключенного в нее устройства.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855700" y="1339825"/>
            <a:ext cx="170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latin typeface="Montserrat SemiBold"/>
                <a:ea typeface="Montserrat SemiBold"/>
                <a:cs typeface="Montserrat SemiBold"/>
                <a:sym typeface="Montserrat SemiBold"/>
              </a:rPr>
              <a:t>Smart Socket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5">
            <a:alphaModFix/>
          </a:blip>
          <a:srcRect l="11199" t="28028" r="11191" b="11592"/>
          <a:stretch/>
        </p:blipFill>
        <p:spPr>
          <a:xfrm>
            <a:off x="360000" y="1095625"/>
            <a:ext cx="3258900" cy="1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252475" y="360000"/>
            <a:ext cx="69552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Montserrat"/>
                <a:ea typeface="Montserrat"/>
                <a:cs typeface="Montserrat"/>
                <a:sym typeface="Montserrat"/>
              </a:rPr>
              <a:t>Управление розетками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256725" y="5063075"/>
            <a:ext cx="33621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Montserrat"/>
                <a:ea typeface="Montserrat"/>
                <a:cs typeface="Montserrat"/>
                <a:sym typeface="Montserrat"/>
              </a:rPr>
              <a:t>Прочее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6">
            <a:alphaModFix/>
          </a:blip>
          <a:srcRect l="25969" t="26267" r="26642" b="3537"/>
          <a:stretch/>
        </p:blipFill>
        <p:spPr>
          <a:xfrm>
            <a:off x="2140875" y="5750675"/>
            <a:ext cx="1488548" cy="146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7">
            <a:alphaModFix/>
          </a:blip>
          <a:srcRect l="22371" t="17488" r="22376" b="1807"/>
          <a:stretch/>
        </p:blipFill>
        <p:spPr>
          <a:xfrm>
            <a:off x="348000" y="5760450"/>
            <a:ext cx="1509601" cy="14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2028950" y="77011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Регистрирует положение дверей и отправляет сигнал на блок управления.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2028825" y="7260300"/>
            <a:ext cx="161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Датчик закрытия дверей Smart Checker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3859075" y="7701100"/>
            <a:ext cx="161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Отслеживает климат и отправляет сигнал на блок управления.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3858938" y="7260300"/>
            <a:ext cx="161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Датчик температуры и влажности Smart Air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252600" y="7690925"/>
            <a:ext cx="161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Детектирует движение и отправляет сигнал на блок управления.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252475" y="7250075"/>
            <a:ext cx="161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Датчик движения Smart Motion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256725" y="2985938"/>
            <a:ext cx="6894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Задача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Управлять питанием бытовой техники удаленно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3849675" y="7590775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3849575" y="5565900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359900" y="7590775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359825" y="5565938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3849638" y="3541025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3849563" y="1516350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359900" y="3541125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359825" y="1516350"/>
            <a:ext cx="1509600" cy="15096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248475" y="360000"/>
            <a:ext cx="69636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latin typeface="Montserrat"/>
                <a:ea typeface="Montserrat"/>
                <a:cs typeface="Montserrat"/>
                <a:sym typeface="Montserrat"/>
              </a:rPr>
              <a:t>Почему выбирают HiTE PRO?</a:t>
            </a:r>
            <a:endParaRPr sz="2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2067350" y="1802650"/>
            <a:ext cx="16428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 просто подключаете сервер умного дома в розетку, а блоки управления к нужным приборам и устанавливаете наше приложение.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2067225" y="1516375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ПРОСТАЯ УСТАНОВКА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5557175" y="1802625"/>
            <a:ext cx="16551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физическому серверу и передаче сигнала на радиочастоте 868 мГц по собственному протоколу, система работает быстро и стабильно.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5557050" y="1516338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НАДЕЖНОСТЬ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2067425" y="3859200"/>
            <a:ext cx="15846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Цена наших устройств в 5-10 раз ниже, чем установка  сложных проводных систем “под ключ”.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2067300" y="3541150"/>
            <a:ext cx="158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ДОСТУПНАЯ ЦЕНА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5557100" y="3859263"/>
            <a:ext cx="16428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Понятный интерфейс позволяет легко управлять всеми устройствами, видеть их состояние и создавать автоматические сценарии.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5556975" y="3541025"/>
            <a:ext cx="181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УДОБНОЕ ПРИЛОЖЕНИЕ</a:t>
            </a: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2067400" y="5889150"/>
            <a:ext cx="15846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Управлять умным домом также можно в приложениях Яндекс, Apple Home и Google Home и с помощью их голосовых помощников.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2067275" y="5565963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ИНТЕГРАЦИИ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1"/>
          </p:nvPr>
        </p:nvSpPr>
        <p:spPr>
          <a:xfrm>
            <a:off x="5557125" y="5889075"/>
            <a:ext cx="16551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Изменить или дополнить систему можно в любой момент, так как для подключения новых устройств прокладка проводов не требуется.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5557000" y="5565975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ДОПОЛНЯЕМОСТЬ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1"/>
          </p:nvPr>
        </p:nvSpPr>
        <p:spPr>
          <a:xfrm>
            <a:off x="2067600" y="8052525"/>
            <a:ext cx="15846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вы решили сделать квартиру или дом умным уже после ремонта - наши решения отлично подходят и для вас.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2067475" y="7590825"/>
            <a:ext cx="15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ПРИ ЗАВЕРШЕННОМ РЕМОНТЕ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5557325" y="7913900"/>
            <a:ext cx="16551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интеграции с Яндекс, вы можете включать в автоматические сценарии умную домашнюю технику от популярных производителей.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557200" y="7590788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SemiBold"/>
                <a:ea typeface="Montserrat SemiBold"/>
                <a:cs typeface="Montserrat SemiBold"/>
                <a:sym typeface="Montserrat SemiBold"/>
              </a:rPr>
              <a:t>УМНАЯ ТЕХНИКА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727" y="5924060"/>
            <a:ext cx="751900" cy="75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725" y="7969525"/>
            <a:ext cx="751900" cy="7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8437" y="1895211"/>
            <a:ext cx="751900" cy="75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750" y="5944802"/>
            <a:ext cx="751900" cy="7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675" y="1895200"/>
            <a:ext cx="751900" cy="7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0125" y="8010963"/>
            <a:ext cx="669000" cy="6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7723" y="3919965"/>
            <a:ext cx="751900" cy="75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8750" y="3949626"/>
            <a:ext cx="751900" cy="75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Произвольный</PresentationFormat>
  <Paragraphs>183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Montserrat</vt:lpstr>
      <vt:lpstr>Montserrat Medium</vt:lpstr>
      <vt:lpstr>Montserrat SemiBold</vt:lpstr>
      <vt:lpstr>Simple Light</vt:lpstr>
      <vt:lpstr>Коммерческое предложение</vt:lpstr>
      <vt:lpstr>Сервер умного дома</vt:lpstr>
      <vt:lpstr>Беспроводное управление освещением</vt:lpstr>
      <vt:lpstr>Управление шторами и жалюзи</vt:lpstr>
      <vt:lpstr>Контроль протечек</vt:lpstr>
      <vt:lpstr>Управление розетками</vt:lpstr>
      <vt:lpstr>Почему выбирают HiTE PRO?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</dc:title>
  <cp:lastModifiedBy>Татьяна Сидорова</cp:lastModifiedBy>
  <cp:revision>1</cp:revision>
  <dcterms:modified xsi:type="dcterms:W3CDTF">2022-08-30T13:02:39Z</dcterms:modified>
</cp:coreProperties>
</file>